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sldIdLst>
    <p:sldId id="264" r:id="rId2"/>
    <p:sldId id="258" r:id="rId3"/>
    <p:sldId id="266" r:id="rId4"/>
    <p:sldId id="260" r:id="rId5"/>
    <p:sldId id="265" r:id="rId6"/>
    <p:sldId id="257" r:id="rId7"/>
  </p:sldIdLst>
  <p:sldSz cx="15240000" cy="11430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00" userDrawn="1">
          <p15:clr>
            <a:srgbClr val="A4A3A4"/>
          </p15:clr>
        </p15:guide>
        <p15:guide id="2" pos="48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真嘉比 浩乃" initials="真嘉比" lastIdx="1" clrIdx="0">
    <p:extLst>
      <p:ext uri="{19B8F6BF-5375-455C-9EA6-DF929625EA0E}">
        <p15:presenceInfo xmlns:p15="http://schemas.microsoft.com/office/powerpoint/2012/main" userId="S::mi161332@edu.okinawa-ct.ac.jp::6e55a6e6-fcb1-483e-b19b-ecc7ba1c11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0DC"/>
    <a:srgbClr val="7697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4" autoAdjust="0"/>
    <p:restoredTop sz="93470" autoAdjust="0"/>
  </p:normalViewPr>
  <p:slideViewPr>
    <p:cSldViewPr snapToGrid="0" showGuides="1">
      <p:cViewPr>
        <p:scale>
          <a:sx n="25" d="100"/>
          <a:sy n="25" d="100"/>
        </p:scale>
        <p:origin x="498" y="606"/>
      </p:cViewPr>
      <p:guideLst>
        <p:guide orient="horz" pos="3600"/>
        <p:guide pos="48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870605"/>
            <a:ext cx="12954000" cy="3979333"/>
          </a:xfrm>
        </p:spPr>
        <p:txBody>
          <a:bodyPr anchor="b"/>
          <a:lstStyle>
            <a:lvl1pPr algn="ctr">
              <a:defRPr sz="10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5000" y="6003397"/>
            <a:ext cx="11430000" cy="2759603"/>
          </a:xfrm>
        </p:spPr>
        <p:txBody>
          <a:bodyPr/>
          <a:lstStyle>
            <a:lvl1pPr marL="0" indent="0" algn="ctr">
              <a:buNone/>
              <a:defRPr sz="4000"/>
            </a:lvl1pPr>
            <a:lvl2pPr marL="762015" indent="0" algn="ctr">
              <a:buNone/>
              <a:defRPr sz="3333"/>
            </a:lvl2pPr>
            <a:lvl3pPr marL="1524030" indent="0" algn="ctr">
              <a:buNone/>
              <a:defRPr sz="3000"/>
            </a:lvl3pPr>
            <a:lvl4pPr marL="2286046" indent="0" algn="ctr">
              <a:buNone/>
              <a:defRPr sz="2667"/>
            </a:lvl4pPr>
            <a:lvl5pPr marL="3048061" indent="0" algn="ctr">
              <a:buNone/>
              <a:defRPr sz="2667"/>
            </a:lvl5pPr>
            <a:lvl6pPr marL="3810076" indent="0" algn="ctr">
              <a:buNone/>
              <a:defRPr sz="2667"/>
            </a:lvl6pPr>
            <a:lvl7pPr marL="4572091" indent="0" algn="ctr">
              <a:buNone/>
              <a:defRPr sz="2667"/>
            </a:lvl7pPr>
            <a:lvl8pPr marL="5334107" indent="0" algn="ctr">
              <a:buNone/>
              <a:defRPr sz="2667"/>
            </a:lvl8pPr>
            <a:lvl9pPr marL="6096122" indent="0" algn="ctr">
              <a:buNone/>
              <a:defRPr sz="2667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E506-9B78-4BAA-B259-B4864989BDA7}" type="datetimeFigureOut">
              <a:rPr kumimoji="1" lang="ja-JP" altLang="en-US" smtClean="0"/>
              <a:t>2021/3/4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246F9-DF13-422B-8956-68E7189F2D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487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E506-9B78-4BAA-B259-B4864989BDA7}" type="datetimeFigureOut">
              <a:rPr kumimoji="1" lang="ja-JP" altLang="en-US" smtClean="0"/>
              <a:t>2021/3/4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246F9-DF13-422B-8956-68E7189F2D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0404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906126" y="608542"/>
            <a:ext cx="3286125" cy="9686397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7751" y="608542"/>
            <a:ext cx="9667875" cy="968639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E506-9B78-4BAA-B259-B4864989BDA7}" type="datetimeFigureOut">
              <a:rPr kumimoji="1" lang="ja-JP" altLang="en-US" smtClean="0"/>
              <a:t>2021/3/4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246F9-DF13-422B-8956-68E7189F2D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7844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E506-9B78-4BAA-B259-B4864989BDA7}" type="datetimeFigureOut">
              <a:rPr kumimoji="1" lang="ja-JP" altLang="en-US" smtClean="0"/>
              <a:t>2021/3/4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246F9-DF13-422B-8956-68E7189F2D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313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813" y="2849566"/>
            <a:ext cx="13144500" cy="4754562"/>
          </a:xfrm>
        </p:spPr>
        <p:txBody>
          <a:bodyPr anchor="b"/>
          <a:lstStyle>
            <a:lvl1pPr>
              <a:defRPr sz="10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813" y="7649107"/>
            <a:ext cx="13144500" cy="2500312"/>
          </a:xfrm>
        </p:spPr>
        <p:txBody>
          <a:bodyPr/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 marL="762015" indent="0">
              <a:buNone/>
              <a:defRPr sz="3333">
                <a:solidFill>
                  <a:schemeClr val="tx1">
                    <a:tint val="75000"/>
                  </a:schemeClr>
                </a:solidFill>
              </a:defRPr>
            </a:lvl2pPr>
            <a:lvl3pPr marL="152403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3pPr>
            <a:lvl4pPr marL="2286046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4pPr>
            <a:lvl5pPr marL="304806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5pPr>
            <a:lvl6pPr marL="3810076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6pPr>
            <a:lvl7pPr marL="4572091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7pPr>
            <a:lvl8pPr marL="5334107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8pPr>
            <a:lvl9pPr marL="6096122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E506-9B78-4BAA-B259-B4864989BDA7}" type="datetimeFigureOut">
              <a:rPr kumimoji="1" lang="ja-JP" altLang="en-US" smtClean="0"/>
              <a:t>2021/3/4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246F9-DF13-422B-8956-68E7189F2D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1348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7750" y="3042708"/>
            <a:ext cx="6477000" cy="725223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715250" y="3042708"/>
            <a:ext cx="6477000" cy="725223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E506-9B78-4BAA-B259-B4864989BDA7}" type="datetimeFigureOut">
              <a:rPr kumimoji="1" lang="ja-JP" altLang="en-US" smtClean="0"/>
              <a:t>2021/3/4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246F9-DF13-422B-8956-68E7189F2D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4032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735" y="608544"/>
            <a:ext cx="13144500" cy="220927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9737" y="2801938"/>
            <a:ext cx="6447233" cy="1373187"/>
          </a:xfrm>
        </p:spPr>
        <p:txBody>
          <a:bodyPr anchor="b"/>
          <a:lstStyle>
            <a:lvl1pPr marL="0" indent="0">
              <a:buNone/>
              <a:defRPr sz="4000" b="1"/>
            </a:lvl1pPr>
            <a:lvl2pPr marL="762015" indent="0">
              <a:buNone/>
              <a:defRPr sz="3333" b="1"/>
            </a:lvl2pPr>
            <a:lvl3pPr marL="1524030" indent="0">
              <a:buNone/>
              <a:defRPr sz="3000" b="1"/>
            </a:lvl3pPr>
            <a:lvl4pPr marL="2286046" indent="0">
              <a:buNone/>
              <a:defRPr sz="2667" b="1"/>
            </a:lvl4pPr>
            <a:lvl5pPr marL="3048061" indent="0">
              <a:buNone/>
              <a:defRPr sz="2667" b="1"/>
            </a:lvl5pPr>
            <a:lvl6pPr marL="3810076" indent="0">
              <a:buNone/>
              <a:defRPr sz="2667" b="1"/>
            </a:lvl6pPr>
            <a:lvl7pPr marL="4572091" indent="0">
              <a:buNone/>
              <a:defRPr sz="2667" b="1"/>
            </a:lvl7pPr>
            <a:lvl8pPr marL="5334107" indent="0">
              <a:buNone/>
              <a:defRPr sz="2667" b="1"/>
            </a:lvl8pPr>
            <a:lvl9pPr marL="6096122" indent="0">
              <a:buNone/>
              <a:defRPr sz="266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9737" y="4175125"/>
            <a:ext cx="6447233" cy="614098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715251" y="2801938"/>
            <a:ext cx="6478985" cy="1373187"/>
          </a:xfrm>
        </p:spPr>
        <p:txBody>
          <a:bodyPr anchor="b"/>
          <a:lstStyle>
            <a:lvl1pPr marL="0" indent="0">
              <a:buNone/>
              <a:defRPr sz="4000" b="1"/>
            </a:lvl1pPr>
            <a:lvl2pPr marL="762015" indent="0">
              <a:buNone/>
              <a:defRPr sz="3333" b="1"/>
            </a:lvl2pPr>
            <a:lvl3pPr marL="1524030" indent="0">
              <a:buNone/>
              <a:defRPr sz="3000" b="1"/>
            </a:lvl3pPr>
            <a:lvl4pPr marL="2286046" indent="0">
              <a:buNone/>
              <a:defRPr sz="2667" b="1"/>
            </a:lvl4pPr>
            <a:lvl5pPr marL="3048061" indent="0">
              <a:buNone/>
              <a:defRPr sz="2667" b="1"/>
            </a:lvl5pPr>
            <a:lvl6pPr marL="3810076" indent="0">
              <a:buNone/>
              <a:defRPr sz="2667" b="1"/>
            </a:lvl6pPr>
            <a:lvl7pPr marL="4572091" indent="0">
              <a:buNone/>
              <a:defRPr sz="2667" b="1"/>
            </a:lvl7pPr>
            <a:lvl8pPr marL="5334107" indent="0">
              <a:buNone/>
              <a:defRPr sz="2667" b="1"/>
            </a:lvl8pPr>
            <a:lvl9pPr marL="6096122" indent="0">
              <a:buNone/>
              <a:defRPr sz="2667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15251" y="4175125"/>
            <a:ext cx="6478985" cy="614098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E506-9B78-4BAA-B259-B4864989BDA7}" type="datetimeFigureOut">
              <a:rPr kumimoji="1" lang="ja-JP" altLang="en-US" smtClean="0"/>
              <a:t>2021/3/4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246F9-DF13-422B-8956-68E7189F2D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2274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E506-9B78-4BAA-B259-B4864989BDA7}" type="datetimeFigureOut">
              <a:rPr kumimoji="1" lang="ja-JP" altLang="en-US" smtClean="0"/>
              <a:t>2021/3/4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246F9-DF13-422B-8956-68E7189F2D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0725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E506-9B78-4BAA-B259-B4864989BDA7}" type="datetimeFigureOut">
              <a:rPr kumimoji="1" lang="ja-JP" altLang="en-US" smtClean="0"/>
              <a:t>2021/3/4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246F9-DF13-422B-8956-68E7189F2DE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5" name="図 4" descr="マップ&#10;&#10;自動的に生成された説明">
            <a:extLst>
              <a:ext uri="{FF2B5EF4-FFF2-40B4-BE49-F238E27FC236}">
                <a16:creationId xmlns:a16="http://schemas.microsoft.com/office/drawing/2014/main" id="{6857F599-A0F2-448D-86A3-D960C7DA4A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2" r="6819"/>
          <a:stretch/>
        </p:blipFill>
        <p:spPr>
          <a:xfrm>
            <a:off x="0" y="-1"/>
            <a:ext cx="15240000" cy="11430001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B642B59-3421-4381-B014-82FF8A29E449}"/>
              </a:ext>
            </a:extLst>
          </p:cNvPr>
          <p:cNvSpPr/>
          <p:nvPr userDrawn="1"/>
        </p:nvSpPr>
        <p:spPr>
          <a:xfrm>
            <a:off x="363795" y="282891"/>
            <a:ext cx="14512410" cy="10864218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1759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735" y="762000"/>
            <a:ext cx="4915297" cy="2667000"/>
          </a:xfrm>
        </p:spPr>
        <p:txBody>
          <a:bodyPr anchor="b"/>
          <a:lstStyle>
            <a:lvl1pPr>
              <a:defRPr sz="5333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8985" y="1645711"/>
            <a:ext cx="7715250" cy="8122708"/>
          </a:xfrm>
        </p:spPr>
        <p:txBody>
          <a:bodyPr/>
          <a:lstStyle>
            <a:lvl1pPr>
              <a:defRPr sz="5333"/>
            </a:lvl1pPr>
            <a:lvl2pPr>
              <a:defRPr sz="4667"/>
            </a:lvl2pPr>
            <a:lvl3pPr>
              <a:defRPr sz="4000"/>
            </a:lvl3pPr>
            <a:lvl4pPr>
              <a:defRPr sz="3333"/>
            </a:lvl4pPr>
            <a:lvl5pPr>
              <a:defRPr sz="3333"/>
            </a:lvl5pPr>
            <a:lvl6pPr>
              <a:defRPr sz="3333"/>
            </a:lvl6pPr>
            <a:lvl7pPr>
              <a:defRPr sz="3333"/>
            </a:lvl7pPr>
            <a:lvl8pPr>
              <a:defRPr sz="3333"/>
            </a:lvl8pPr>
            <a:lvl9pPr>
              <a:defRPr sz="3333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735" y="3429000"/>
            <a:ext cx="4915297" cy="6352647"/>
          </a:xfrm>
        </p:spPr>
        <p:txBody>
          <a:bodyPr/>
          <a:lstStyle>
            <a:lvl1pPr marL="0" indent="0">
              <a:buNone/>
              <a:defRPr sz="2667"/>
            </a:lvl1pPr>
            <a:lvl2pPr marL="762015" indent="0">
              <a:buNone/>
              <a:defRPr sz="2333"/>
            </a:lvl2pPr>
            <a:lvl3pPr marL="1524030" indent="0">
              <a:buNone/>
              <a:defRPr sz="2000"/>
            </a:lvl3pPr>
            <a:lvl4pPr marL="2286046" indent="0">
              <a:buNone/>
              <a:defRPr sz="1667"/>
            </a:lvl4pPr>
            <a:lvl5pPr marL="3048061" indent="0">
              <a:buNone/>
              <a:defRPr sz="1667"/>
            </a:lvl5pPr>
            <a:lvl6pPr marL="3810076" indent="0">
              <a:buNone/>
              <a:defRPr sz="1667"/>
            </a:lvl6pPr>
            <a:lvl7pPr marL="4572091" indent="0">
              <a:buNone/>
              <a:defRPr sz="1667"/>
            </a:lvl7pPr>
            <a:lvl8pPr marL="5334107" indent="0">
              <a:buNone/>
              <a:defRPr sz="1667"/>
            </a:lvl8pPr>
            <a:lvl9pPr marL="6096122" indent="0">
              <a:buNone/>
              <a:defRPr sz="166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E506-9B78-4BAA-B259-B4864989BDA7}" type="datetimeFigureOut">
              <a:rPr kumimoji="1" lang="ja-JP" altLang="en-US" smtClean="0"/>
              <a:t>2021/3/4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246F9-DF13-422B-8956-68E7189F2D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7775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9735" y="762000"/>
            <a:ext cx="4915297" cy="2667000"/>
          </a:xfrm>
        </p:spPr>
        <p:txBody>
          <a:bodyPr anchor="b"/>
          <a:lstStyle>
            <a:lvl1pPr>
              <a:defRPr sz="5333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78985" y="1645711"/>
            <a:ext cx="7715250" cy="8122708"/>
          </a:xfrm>
        </p:spPr>
        <p:txBody>
          <a:bodyPr anchor="t"/>
          <a:lstStyle>
            <a:lvl1pPr marL="0" indent="0">
              <a:buNone/>
              <a:defRPr sz="5333"/>
            </a:lvl1pPr>
            <a:lvl2pPr marL="762015" indent="0">
              <a:buNone/>
              <a:defRPr sz="4667"/>
            </a:lvl2pPr>
            <a:lvl3pPr marL="1524030" indent="0">
              <a:buNone/>
              <a:defRPr sz="4000"/>
            </a:lvl3pPr>
            <a:lvl4pPr marL="2286046" indent="0">
              <a:buNone/>
              <a:defRPr sz="3333"/>
            </a:lvl4pPr>
            <a:lvl5pPr marL="3048061" indent="0">
              <a:buNone/>
              <a:defRPr sz="3333"/>
            </a:lvl5pPr>
            <a:lvl6pPr marL="3810076" indent="0">
              <a:buNone/>
              <a:defRPr sz="3333"/>
            </a:lvl6pPr>
            <a:lvl7pPr marL="4572091" indent="0">
              <a:buNone/>
              <a:defRPr sz="3333"/>
            </a:lvl7pPr>
            <a:lvl8pPr marL="5334107" indent="0">
              <a:buNone/>
              <a:defRPr sz="3333"/>
            </a:lvl8pPr>
            <a:lvl9pPr marL="6096122" indent="0">
              <a:buNone/>
              <a:defRPr sz="3333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9735" y="3429000"/>
            <a:ext cx="4915297" cy="6352647"/>
          </a:xfrm>
        </p:spPr>
        <p:txBody>
          <a:bodyPr/>
          <a:lstStyle>
            <a:lvl1pPr marL="0" indent="0">
              <a:buNone/>
              <a:defRPr sz="2667"/>
            </a:lvl1pPr>
            <a:lvl2pPr marL="762015" indent="0">
              <a:buNone/>
              <a:defRPr sz="2333"/>
            </a:lvl2pPr>
            <a:lvl3pPr marL="1524030" indent="0">
              <a:buNone/>
              <a:defRPr sz="2000"/>
            </a:lvl3pPr>
            <a:lvl4pPr marL="2286046" indent="0">
              <a:buNone/>
              <a:defRPr sz="1667"/>
            </a:lvl4pPr>
            <a:lvl5pPr marL="3048061" indent="0">
              <a:buNone/>
              <a:defRPr sz="1667"/>
            </a:lvl5pPr>
            <a:lvl6pPr marL="3810076" indent="0">
              <a:buNone/>
              <a:defRPr sz="1667"/>
            </a:lvl6pPr>
            <a:lvl7pPr marL="4572091" indent="0">
              <a:buNone/>
              <a:defRPr sz="1667"/>
            </a:lvl7pPr>
            <a:lvl8pPr marL="5334107" indent="0">
              <a:buNone/>
              <a:defRPr sz="1667"/>
            </a:lvl8pPr>
            <a:lvl9pPr marL="6096122" indent="0">
              <a:buNone/>
              <a:defRPr sz="1667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1E506-9B78-4BAA-B259-B4864989BDA7}" type="datetimeFigureOut">
              <a:rPr kumimoji="1" lang="ja-JP" altLang="en-US" smtClean="0"/>
              <a:t>2021/3/4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8246F9-DF13-422B-8956-68E7189F2D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9371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7750" y="608544"/>
            <a:ext cx="13144500" cy="22092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750" y="3042708"/>
            <a:ext cx="13144500" cy="72522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7750" y="10593919"/>
            <a:ext cx="3429000" cy="608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1E506-9B78-4BAA-B259-B4864989BDA7}" type="datetimeFigureOut">
              <a:rPr kumimoji="1" lang="ja-JP" altLang="en-US" smtClean="0"/>
              <a:t>2021/3/4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48250" y="10593919"/>
            <a:ext cx="5143500" cy="608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63250" y="10593919"/>
            <a:ext cx="3429000" cy="6085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246F9-DF13-422B-8956-68E7189F2D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9242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524030" rtl="0" eaLnBrk="1" latinLnBrk="0" hangingPunct="1">
        <a:lnSpc>
          <a:spcPct val="90000"/>
        </a:lnSpc>
        <a:spcBef>
          <a:spcPct val="0"/>
        </a:spcBef>
        <a:buNone/>
        <a:defRPr kumimoji="1" sz="73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1008" indent="-381008" algn="l" defTabSz="1524030" rtl="0" eaLnBrk="1" latinLnBrk="0" hangingPunct="1">
        <a:lnSpc>
          <a:spcPct val="90000"/>
        </a:lnSpc>
        <a:spcBef>
          <a:spcPts val="1667"/>
        </a:spcBef>
        <a:buFont typeface="Arial" panose="020B0604020202020204" pitchFamily="34" charset="0"/>
        <a:buChar char="•"/>
        <a:defRPr kumimoji="1" sz="4667" kern="1200">
          <a:solidFill>
            <a:schemeClr val="tx1"/>
          </a:solidFill>
          <a:latin typeface="+mn-lt"/>
          <a:ea typeface="+mn-ea"/>
          <a:cs typeface="+mn-cs"/>
        </a:defRPr>
      </a:lvl1pPr>
      <a:lvl2pPr marL="1143023" indent="-381008" algn="l" defTabSz="152403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kumimoji="1"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905038" indent="-381008" algn="l" defTabSz="152403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kumimoji="1" sz="3333" kern="1200">
          <a:solidFill>
            <a:schemeClr val="tx1"/>
          </a:solidFill>
          <a:latin typeface="+mn-lt"/>
          <a:ea typeface="+mn-ea"/>
          <a:cs typeface="+mn-cs"/>
        </a:defRPr>
      </a:lvl3pPr>
      <a:lvl4pPr marL="2667053" indent="-381008" algn="l" defTabSz="152403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429069" indent="-381008" algn="l" defTabSz="152403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4191084" indent="-381008" algn="l" defTabSz="152403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953099" indent="-381008" algn="l" defTabSz="152403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114" indent="-381008" algn="l" defTabSz="152403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477130" indent="-381008" algn="l" defTabSz="152403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24030" rtl="0" eaLnBrk="1" latinLnBrk="0" hangingPunct="1"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2015" algn="l" defTabSz="1524030" rtl="0" eaLnBrk="1" latinLnBrk="0" hangingPunct="1"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30" algn="l" defTabSz="1524030" rtl="0" eaLnBrk="1" latinLnBrk="0" hangingPunct="1"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6046" algn="l" defTabSz="1524030" rtl="0" eaLnBrk="1" latinLnBrk="0" hangingPunct="1"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8061" algn="l" defTabSz="1524030" rtl="0" eaLnBrk="1" latinLnBrk="0" hangingPunct="1"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10076" algn="l" defTabSz="1524030" rtl="0" eaLnBrk="1" latinLnBrk="0" hangingPunct="1"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2091" algn="l" defTabSz="1524030" rtl="0" eaLnBrk="1" latinLnBrk="0" hangingPunct="1"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4107" algn="l" defTabSz="1524030" rtl="0" eaLnBrk="1" latinLnBrk="0" hangingPunct="1"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6122" algn="l" defTabSz="1524030" rtl="0" eaLnBrk="1" latinLnBrk="0" hangingPunct="1"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png"/><Relationship Id="rId7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黒い背景と白い文字&#10;&#10;自動的に生成された説明">
            <a:extLst>
              <a:ext uri="{FF2B5EF4-FFF2-40B4-BE49-F238E27FC236}">
                <a16:creationId xmlns:a16="http://schemas.microsoft.com/office/drawing/2014/main" id="{C16D3B92-BCC3-431C-A03F-F4FDCD66D8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3" r="21357"/>
          <a:stretch/>
        </p:blipFill>
        <p:spPr>
          <a:xfrm>
            <a:off x="9962196" y="447792"/>
            <a:ext cx="4151493" cy="709292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239E781-385C-4B89-8411-79486829CF0E}"/>
              </a:ext>
            </a:extLst>
          </p:cNvPr>
          <p:cNvSpPr txBox="1"/>
          <p:nvPr/>
        </p:nvSpPr>
        <p:spPr>
          <a:xfrm>
            <a:off x="805263" y="7818359"/>
            <a:ext cx="13629473" cy="293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 </a:t>
            </a:r>
          </a:p>
          <a:p>
            <a:pPr>
              <a:lnSpc>
                <a:spcPct val="120000"/>
              </a:lnSpc>
            </a:pP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パソコン甲子園</a:t>
            </a:r>
            <a: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2017</a:t>
            </a: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で発表した発達障がい者向けスケジュール管理</a:t>
            </a:r>
            <a:b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</a:b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アプリです。スケジュールの期限や時間間隔を図形で見える化し、</a:t>
            </a:r>
            <a:b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</a:b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サポーターにスケジュール管理を共有できるようにしています。</a:t>
            </a:r>
          </a:p>
        </p:txBody>
      </p:sp>
      <p:pic>
        <p:nvPicPr>
          <p:cNvPr id="16" name="図 15" descr="黒い背景と白い文字&#10;&#10;自動的に生成された説明">
            <a:extLst>
              <a:ext uri="{FF2B5EF4-FFF2-40B4-BE49-F238E27FC236}">
                <a16:creationId xmlns:a16="http://schemas.microsoft.com/office/drawing/2014/main" id="{A98D00DA-9C9A-4FE4-9362-593D2CE262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3" r="21357"/>
          <a:stretch/>
        </p:blipFill>
        <p:spPr>
          <a:xfrm>
            <a:off x="964531" y="447792"/>
            <a:ext cx="4151493" cy="7092929"/>
          </a:xfrm>
          <a:prstGeom prst="rect">
            <a:avLst/>
          </a:prstGeom>
        </p:spPr>
      </p:pic>
      <p:pic>
        <p:nvPicPr>
          <p:cNvPr id="18" name="図 17" descr="黒い背景と白い文字&#10;&#10;自動的に生成された説明">
            <a:extLst>
              <a:ext uri="{FF2B5EF4-FFF2-40B4-BE49-F238E27FC236}">
                <a16:creationId xmlns:a16="http://schemas.microsoft.com/office/drawing/2014/main" id="{D713C648-F77F-4D6A-9AFE-49F046CA1B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3" r="21357"/>
          <a:stretch/>
        </p:blipFill>
        <p:spPr>
          <a:xfrm>
            <a:off x="5446908" y="447792"/>
            <a:ext cx="4151493" cy="709292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E7EBF955-FCEE-42F2-A890-C56E980D5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951" b="57487" l="4395" r="97705">
                        <a14:foregroundMark x1="11349" y1="48820" x2="8912" y2="47557"/>
                        <a14:foregroundMark x1="4492" y1="47461" x2="7471" y2="53516"/>
                        <a14:foregroundMark x1="17139" y1="45573" x2="17334" y2="51172"/>
                        <a14:foregroundMark x1="17334" y1="51172" x2="18517" y2="47002"/>
                        <a14:foregroundMark x1="20065" y1="47577" x2="21826" y2="49154"/>
                        <a14:foregroundMark x1="21826" y1="49154" x2="21973" y2="52930"/>
                        <a14:foregroundMark x1="28809" y1="50260" x2="26624" y2="51231"/>
                        <a14:foregroundMark x1="27979" y1="47526" x2="26660" y2="47461"/>
                        <a14:foregroundMark x1="37500" y1="47656" x2="33936" y2="48177"/>
                        <a14:foregroundMark x1="33936" y1="48177" x2="34814" y2="53516"/>
                        <a14:foregroundMark x1="41016" y1="43099" x2="41016" y2="45703"/>
                        <a14:foregroundMark x1="48145" y1="47266" x2="44287" y2="48633"/>
                        <a14:foregroundMark x1="44287" y1="48633" x2="47705" y2="51758"/>
                        <a14:foregroundMark x1="47272" y1="52609" x2="45753" y2="55599"/>
                        <a14:foregroundMark x1="47705" y1="51758" x2="47410" y2="52338"/>
                        <a14:foregroundMark x1="55957" y1="43490" x2="55859" y2="53971"/>
                        <a14:foregroundMark x1="55859" y1="53971" x2="59863" y2="53255"/>
                        <a14:foregroundMark x1="59863" y1="53255" x2="61475" y2="48372"/>
                        <a14:foregroundMark x1="61475" y1="48372" x2="60233" y2="47048"/>
                        <a14:foregroundMark x1="65186" y1="42904" x2="64209" y2="42904"/>
                        <a14:foregroundMark x1="65186" y1="48177" x2="65332" y2="52018"/>
                        <a14:foregroundMark x1="72241" y1="47567" x2="72559" y2="51432"/>
                        <a14:foregroundMark x1="70925" y1="52681" x2="68896" y2="54232"/>
                        <a14:foregroundMark x1="72559" y1="51432" x2="71434" y2="52292"/>
                        <a14:foregroundMark x1="76123" y1="43620" x2="76904" y2="48828"/>
                        <a14:foregroundMark x1="76904" y1="48828" x2="79736" y2="45378"/>
                        <a14:foregroundMark x1="79736" y1="45378" x2="81641" y2="51758"/>
                        <a14:foregroundMark x1="81641" y1="51758" x2="81396" y2="53320"/>
                        <a14:foregroundMark x1="87500" y1="45378" x2="90039" y2="41992"/>
                        <a14:foregroundMark x1="91699" y1="46224" x2="90625" y2="50846"/>
                        <a14:foregroundMark x1="90186" y1="53516" x2="90332" y2="52930"/>
                        <a14:foregroundMark x1="87646" y1="53711" x2="91162" y2="55013"/>
                        <a14:foregroundMark x1="91162" y1="55013" x2="95752" y2="53906"/>
                        <a14:foregroundMark x1="87061" y1="52734" x2="89941" y2="55729"/>
                        <a14:foregroundMark x1="89941" y1="55729" x2="92041" y2="54622"/>
                        <a14:foregroundMark x1="84521" y1="53711" x2="88184" y2="52409"/>
                        <a14:foregroundMark x1="88184" y1="52409" x2="85938" y2="54102"/>
                        <a14:foregroundMark x1="84521" y1="53711" x2="87988" y2="56641"/>
                        <a14:foregroundMark x1="87988" y1="56641" x2="90625" y2="56706"/>
                        <a14:foregroundMark x1="94922" y1="53906" x2="97168" y2="54102"/>
                        <a14:foregroundMark x1="86816" y1="51823" x2="90479" y2="50651"/>
                        <a14:foregroundMark x1="90479" y1="50651" x2="86816" y2="51823"/>
                        <a14:foregroundMark x1="89111" y1="50326" x2="83594" y2="52604"/>
                        <a14:foregroundMark x1="88818" y1="50326" x2="83496" y2="52799"/>
                        <a14:foregroundMark x1="83496" y1="52799" x2="86768" y2="50911"/>
                        <a14:foregroundMark x1="86768" y1="50911" x2="86426" y2="50846"/>
                        <a14:foregroundMark x1="89160" y1="50130" x2="83398" y2="53516"/>
                        <a14:foregroundMark x1="83398" y1="53516" x2="89160" y2="57422"/>
                        <a14:foregroundMark x1="89160" y1="57422" x2="95459" y2="56250"/>
                        <a14:foregroundMark x1="95459" y1="56250" x2="97070" y2="51953"/>
                        <a14:foregroundMark x1="89453" y1="50260" x2="83398" y2="53320"/>
                        <a14:foregroundMark x1="83398" y1="53320" x2="83105" y2="53841"/>
                        <a14:foregroundMark x1="83984" y1="51953" x2="89746" y2="50065"/>
                        <a14:foregroundMark x1="91064" y1="50130" x2="97705" y2="52344"/>
                        <a14:foregroundMark x1="91309" y1="50391" x2="97461" y2="52083"/>
                        <a14:foregroundMark x1="97461" y1="52083" x2="97559" y2="55404"/>
                        <a14:foregroundMark x1="88672" y1="50130" x2="86963" y2="50456"/>
                        <a14:foregroundMark x1="84229" y1="55339" x2="88281" y2="57161"/>
                        <a14:backgroundMark x1="27637" y1="52669" x2="27881" y2="52474"/>
                        <a14:backgroundMark x1="11621" y1="49544" x2="11621" y2="49154"/>
                        <a14:backgroundMark x1="11377" y1="49219" x2="11621" y2="49805"/>
                        <a14:backgroundMark x1="11523" y1="49154" x2="11768" y2="49609"/>
                        <a14:backgroundMark x1="11670" y1="49023" x2="11328" y2="48763"/>
                        <a14:backgroundMark x1="9131" y1="48307" x2="8984" y2="47461"/>
                        <a14:backgroundMark x1="9131" y1="47135" x2="9131" y2="47982"/>
                        <a14:backgroundMark x1="9326" y1="47786" x2="9180" y2="46940"/>
                        <a14:backgroundMark x1="18799" y1="46875" x2="18506" y2="46745"/>
                        <a14:backgroundMark x1="18945" y1="46224" x2="18799" y2="46615"/>
                        <a14:backgroundMark x1="18506" y1="46419" x2="18506" y2="46419"/>
                        <a14:backgroundMark x1="18848" y1="46419" x2="19092" y2="46484"/>
                        <a14:backgroundMark x1="18799" y1="46615" x2="18701" y2="47070"/>
                        <a14:backgroundMark x1="27539" y1="53060" x2="27832" y2="53190"/>
                        <a14:backgroundMark x1="27246" y1="52669" x2="28174" y2="51888"/>
                        <a14:backgroundMark x1="28662" y1="52083" x2="28662" y2="52018"/>
                        <a14:backgroundMark x1="27246" y1="52148" x2="27051" y2="52279"/>
                        <a14:backgroundMark x1="28516" y1="52865" x2="28369" y2="52539"/>
                        <a14:backgroundMark x1="27441" y1="52148" x2="28613" y2="52279"/>
                        <a14:backgroundMark x1="28369" y1="52539" x2="27246" y2="52539"/>
                        <a14:backgroundMark x1="27051" y1="52018" x2="26953" y2="52669"/>
                        <a14:backgroundMark x1="28369" y1="48958" x2="28369" y2="48698"/>
                        <a14:backgroundMark x1="36133" y1="55794" x2="36572" y2="55599"/>
                        <a14:backgroundMark x1="36572" y1="56250" x2="35986" y2="55664"/>
                        <a14:backgroundMark x1="33936" y1="48633" x2="34082" y2="49284"/>
                        <a14:backgroundMark x1="45459" y1="55794" x2="45557" y2="55729"/>
                        <a14:backgroundMark x1="45557" y1="55599" x2="46143" y2="55599"/>
                        <a14:backgroundMark x1="47021" y1="52865" x2="46973" y2="52214"/>
                        <a14:backgroundMark x1="47266" y1="52214" x2="46973" y2="52734"/>
                        <a14:backgroundMark x1="47412" y1="52669" x2="47266" y2="53255"/>
                        <a14:backgroundMark x1="47363" y1="52344" x2="46924" y2="52995"/>
                        <a14:backgroundMark x1="47412" y1="52539" x2="46973" y2="52214"/>
                        <a14:backgroundMark x1="45557" y1="55599" x2="45557" y2="55794"/>
                        <a14:backgroundMark x1="45850" y1="55534" x2="45947" y2="55143"/>
                        <a14:backgroundMark x1="46289" y1="55404" x2="47021" y2="55729"/>
                        <a14:backgroundMark x1="58447" y1="47656" x2="58838" y2="49154"/>
                        <a14:backgroundMark x1="57568" y1="45703" x2="58154" y2="46224"/>
                        <a14:backgroundMark x1="58301" y1="45247" x2="57617" y2="45182"/>
                        <a14:backgroundMark x1="57471" y1="44987" x2="59668" y2="46680"/>
                        <a14:backgroundMark x1="59814" y1="46810" x2="59814" y2="46940"/>
                        <a14:backgroundMark x1="57129" y1="44727" x2="57080" y2="44922"/>
                        <a14:backgroundMark x1="59912" y1="46680" x2="60107" y2="47135"/>
                        <a14:backgroundMark x1="72266" y1="47786" x2="72656" y2="49284"/>
                        <a14:backgroundMark x1="72119" y1="49023" x2="72607" y2="49740"/>
                        <a14:backgroundMark x1="72168" y1="48242" x2="72217" y2="48242"/>
                        <a14:backgroundMark x1="72363" y1="49023" x2="72021" y2="47591"/>
                        <a14:backgroundMark x1="71094" y1="52604" x2="71289" y2="51628"/>
                        <a14:backgroundMark x1="71387" y1="52214" x2="70801" y2="52474"/>
                        <a14:backgroundMark x1="71484" y1="52279" x2="70801" y2="52865"/>
                        <a14:backgroundMark x1="68359" y1="54622" x2="68457" y2="55078"/>
                        <a14:backgroundMark x1="68311" y1="54688" x2="68115" y2="54167"/>
                        <a14:backgroundMark x1="68506" y1="54362" x2="68750" y2="55013"/>
                        <a14:backgroundMark x1="90820" y1="43620" x2="90820" y2="43815"/>
                        <a14:backgroundMark x1="90771" y1="43815" x2="90918" y2="43620"/>
                        <a14:backgroundMark x1="91016" y1="44206" x2="91016" y2="44206"/>
                        <a14:backgroundMark x1="91211" y1="44727" x2="90576" y2="43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874" b="40280"/>
          <a:stretch/>
        </p:blipFill>
        <p:spPr>
          <a:xfrm>
            <a:off x="700028" y="7617357"/>
            <a:ext cx="7441082" cy="1163324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1CAC685-4534-4E8E-B1AF-D68A865EE1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06" b="8592"/>
          <a:stretch/>
        </p:blipFill>
        <p:spPr>
          <a:xfrm>
            <a:off x="10519128" y="6040545"/>
            <a:ext cx="3151928" cy="635000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148F613-72E4-43A5-A6B5-DD5290BB2D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63" y="7569393"/>
            <a:ext cx="7926038" cy="1211288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0C21646F-EFAD-49D8-BB6F-E75BE8A3E1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407" y="1344209"/>
            <a:ext cx="3157730" cy="5313562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8572F918-DB81-46D6-A0FC-538B5744FB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789" y="1344209"/>
            <a:ext cx="3237398" cy="5313562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9822CC6E-79BB-44FD-8B94-60C73F5D4B5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0" b="-9"/>
          <a:stretch/>
        </p:blipFill>
        <p:spPr>
          <a:xfrm>
            <a:off x="10476393" y="1344209"/>
            <a:ext cx="3237398" cy="531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857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黒い背景と白い文字&#10;&#10;自動的に生成された説明">
            <a:extLst>
              <a:ext uri="{FF2B5EF4-FFF2-40B4-BE49-F238E27FC236}">
                <a16:creationId xmlns:a16="http://schemas.microsoft.com/office/drawing/2014/main" id="{C16D3B92-BCC3-431C-A03F-F4FDCD66D8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3" r="21357"/>
          <a:stretch/>
        </p:blipFill>
        <p:spPr>
          <a:xfrm>
            <a:off x="9962196" y="447792"/>
            <a:ext cx="4151493" cy="7092929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239E781-385C-4B89-8411-79486829CF0E}"/>
              </a:ext>
            </a:extLst>
          </p:cNvPr>
          <p:cNvSpPr txBox="1"/>
          <p:nvPr/>
        </p:nvSpPr>
        <p:spPr>
          <a:xfrm>
            <a:off x="805263" y="7818359"/>
            <a:ext cx="13629473" cy="293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ja-JP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 </a:t>
            </a:r>
          </a:p>
          <a:p>
            <a:pPr>
              <a:lnSpc>
                <a:spcPct val="120000"/>
              </a:lnSpc>
            </a:pP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パソコン甲子園</a:t>
            </a:r>
            <a: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2018</a:t>
            </a: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で発表した外国人観光客向けアプリです。</a:t>
            </a:r>
            <a:b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</a:b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食べられない食材を設定したあと、飲食店のメニューを撮影すると</a:t>
            </a:r>
            <a:b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</a:b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自分が食べることのできる料理とその詳細を知ることができます。</a:t>
            </a:r>
          </a:p>
        </p:txBody>
      </p:sp>
      <p:pic>
        <p:nvPicPr>
          <p:cNvPr id="16" name="図 15" descr="黒い背景と白い文字&#10;&#10;自動的に生成された説明">
            <a:extLst>
              <a:ext uri="{FF2B5EF4-FFF2-40B4-BE49-F238E27FC236}">
                <a16:creationId xmlns:a16="http://schemas.microsoft.com/office/drawing/2014/main" id="{A98D00DA-9C9A-4FE4-9362-593D2CE262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3" r="21357"/>
          <a:stretch/>
        </p:blipFill>
        <p:spPr>
          <a:xfrm>
            <a:off x="964531" y="447792"/>
            <a:ext cx="4151493" cy="7092929"/>
          </a:xfrm>
          <a:prstGeom prst="rect">
            <a:avLst/>
          </a:prstGeom>
        </p:spPr>
      </p:pic>
      <p:pic>
        <p:nvPicPr>
          <p:cNvPr id="18" name="図 17" descr="黒い背景と白い文字&#10;&#10;自動的に生成された説明">
            <a:extLst>
              <a:ext uri="{FF2B5EF4-FFF2-40B4-BE49-F238E27FC236}">
                <a16:creationId xmlns:a16="http://schemas.microsoft.com/office/drawing/2014/main" id="{D713C648-F77F-4D6A-9AFE-49F046CA1B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3" r="21357"/>
          <a:stretch/>
        </p:blipFill>
        <p:spPr>
          <a:xfrm>
            <a:off x="5446908" y="447792"/>
            <a:ext cx="4151493" cy="7092929"/>
          </a:xfrm>
          <a:prstGeom prst="rect">
            <a:avLst/>
          </a:prstGeom>
        </p:spPr>
      </p:pic>
      <p:pic>
        <p:nvPicPr>
          <p:cNvPr id="20" name="図 19">
            <a:extLst>
              <a:ext uri="{FF2B5EF4-FFF2-40B4-BE49-F238E27FC236}">
                <a16:creationId xmlns:a16="http://schemas.microsoft.com/office/drawing/2014/main" id="{E7EBF955-FCEE-42F2-A890-C56E980D59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951" b="57487" l="4395" r="97705">
                        <a14:foregroundMark x1="11349" y1="48820" x2="8912" y2="47557"/>
                        <a14:foregroundMark x1="4492" y1="47461" x2="7471" y2="53516"/>
                        <a14:foregroundMark x1="17139" y1="45573" x2="17334" y2="51172"/>
                        <a14:foregroundMark x1="17334" y1="51172" x2="18517" y2="47002"/>
                        <a14:foregroundMark x1="20065" y1="47577" x2="21826" y2="49154"/>
                        <a14:foregroundMark x1="21826" y1="49154" x2="21973" y2="52930"/>
                        <a14:foregroundMark x1="28809" y1="50260" x2="26624" y2="51231"/>
                        <a14:foregroundMark x1="27979" y1="47526" x2="26660" y2="47461"/>
                        <a14:foregroundMark x1="37500" y1="47656" x2="33936" y2="48177"/>
                        <a14:foregroundMark x1="33936" y1="48177" x2="34814" y2="53516"/>
                        <a14:foregroundMark x1="41016" y1="43099" x2="41016" y2="45703"/>
                        <a14:foregroundMark x1="48145" y1="47266" x2="44287" y2="48633"/>
                        <a14:foregroundMark x1="44287" y1="48633" x2="47705" y2="51758"/>
                        <a14:foregroundMark x1="47272" y1="52609" x2="45753" y2="55599"/>
                        <a14:foregroundMark x1="47705" y1="51758" x2="47410" y2="52338"/>
                        <a14:foregroundMark x1="55957" y1="43490" x2="55859" y2="53971"/>
                        <a14:foregroundMark x1="55859" y1="53971" x2="59863" y2="53255"/>
                        <a14:foregroundMark x1="59863" y1="53255" x2="61475" y2="48372"/>
                        <a14:foregroundMark x1="61475" y1="48372" x2="60233" y2="47048"/>
                        <a14:foregroundMark x1="65186" y1="42904" x2="64209" y2="42904"/>
                        <a14:foregroundMark x1="65186" y1="48177" x2="65332" y2="52018"/>
                        <a14:foregroundMark x1="72241" y1="47567" x2="72559" y2="51432"/>
                        <a14:foregroundMark x1="70925" y1="52681" x2="68896" y2="54232"/>
                        <a14:foregroundMark x1="72559" y1="51432" x2="71434" y2="52292"/>
                        <a14:foregroundMark x1="76123" y1="43620" x2="76904" y2="48828"/>
                        <a14:foregroundMark x1="76904" y1="48828" x2="79736" y2="45378"/>
                        <a14:foregroundMark x1="79736" y1="45378" x2="81641" y2="51758"/>
                        <a14:foregroundMark x1="81641" y1="51758" x2="81396" y2="53320"/>
                        <a14:foregroundMark x1="87500" y1="45378" x2="90039" y2="41992"/>
                        <a14:foregroundMark x1="91699" y1="46224" x2="90625" y2="50846"/>
                        <a14:foregroundMark x1="90186" y1="53516" x2="90332" y2="52930"/>
                        <a14:foregroundMark x1="87646" y1="53711" x2="91162" y2="55013"/>
                        <a14:foregroundMark x1="91162" y1="55013" x2="95752" y2="53906"/>
                        <a14:foregroundMark x1="87061" y1="52734" x2="89941" y2="55729"/>
                        <a14:foregroundMark x1="89941" y1="55729" x2="92041" y2="54622"/>
                        <a14:foregroundMark x1="84521" y1="53711" x2="88184" y2="52409"/>
                        <a14:foregroundMark x1="88184" y1="52409" x2="85938" y2="54102"/>
                        <a14:foregroundMark x1="84521" y1="53711" x2="87988" y2="56641"/>
                        <a14:foregroundMark x1="87988" y1="56641" x2="90625" y2="56706"/>
                        <a14:foregroundMark x1="94922" y1="53906" x2="97168" y2="54102"/>
                        <a14:foregroundMark x1="86816" y1="51823" x2="90479" y2="50651"/>
                        <a14:foregroundMark x1="90479" y1="50651" x2="86816" y2="51823"/>
                        <a14:foregroundMark x1="89111" y1="50326" x2="83594" y2="52604"/>
                        <a14:foregroundMark x1="88818" y1="50326" x2="83496" y2="52799"/>
                        <a14:foregroundMark x1="83496" y1="52799" x2="86768" y2="50911"/>
                        <a14:foregroundMark x1="86768" y1="50911" x2="86426" y2="50846"/>
                        <a14:foregroundMark x1="89160" y1="50130" x2="83398" y2="53516"/>
                        <a14:foregroundMark x1="83398" y1="53516" x2="89160" y2="57422"/>
                        <a14:foregroundMark x1="89160" y1="57422" x2="95459" y2="56250"/>
                        <a14:foregroundMark x1="95459" y1="56250" x2="97070" y2="51953"/>
                        <a14:foregroundMark x1="89453" y1="50260" x2="83398" y2="53320"/>
                        <a14:foregroundMark x1="83398" y1="53320" x2="83105" y2="53841"/>
                        <a14:foregroundMark x1="83984" y1="51953" x2="89746" y2="50065"/>
                        <a14:foregroundMark x1="91064" y1="50130" x2="97705" y2="52344"/>
                        <a14:foregroundMark x1="91309" y1="50391" x2="97461" y2="52083"/>
                        <a14:foregroundMark x1="97461" y1="52083" x2="97559" y2="55404"/>
                        <a14:foregroundMark x1="88672" y1="50130" x2="86963" y2="50456"/>
                        <a14:foregroundMark x1="84229" y1="55339" x2="88281" y2="57161"/>
                        <a14:backgroundMark x1="27637" y1="52669" x2="27881" y2="52474"/>
                        <a14:backgroundMark x1="11621" y1="49544" x2="11621" y2="49154"/>
                        <a14:backgroundMark x1="11377" y1="49219" x2="11621" y2="49805"/>
                        <a14:backgroundMark x1="11523" y1="49154" x2="11768" y2="49609"/>
                        <a14:backgroundMark x1="11670" y1="49023" x2="11328" y2="48763"/>
                        <a14:backgroundMark x1="9131" y1="48307" x2="8984" y2="47461"/>
                        <a14:backgroundMark x1="9131" y1="47135" x2="9131" y2="47982"/>
                        <a14:backgroundMark x1="9326" y1="47786" x2="9180" y2="46940"/>
                        <a14:backgroundMark x1="18799" y1="46875" x2="18506" y2="46745"/>
                        <a14:backgroundMark x1="18945" y1="46224" x2="18799" y2="46615"/>
                        <a14:backgroundMark x1="18506" y1="46419" x2="18506" y2="46419"/>
                        <a14:backgroundMark x1="18848" y1="46419" x2="19092" y2="46484"/>
                        <a14:backgroundMark x1="18799" y1="46615" x2="18701" y2="47070"/>
                        <a14:backgroundMark x1="27539" y1="53060" x2="27832" y2="53190"/>
                        <a14:backgroundMark x1="27246" y1="52669" x2="28174" y2="51888"/>
                        <a14:backgroundMark x1="28662" y1="52083" x2="28662" y2="52018"/>
                        <a14:backgroundMark x1="27246" y1="52148" x2="27051" y2="52279"/>
                        <a14:backgroundMark x1="28516" y1="52865" x2="28369" y2="52539"/>
                        <a14:backgroundMark x1="27441" y1="52148" x2="28613" y2="52279"/>
                        <a14:backgroundMark x1="28369" y1="52539" x2="27246" y2="52539"/>
                        <a14:backgroundMark x1="27051" y1="52018" x2="26953" y2="52669"/>
                        <a14:backgroundMark x1="28369" y1="48958" x2="28369" y2="48698"/>
                        <a14:backgroundMark x1="36133" y1="55794" x2="36572" y2="55599"/>
                        <a14:backgroundMark x1="36572" y1="56250" x2="35986" y2="55664"/>
                        <a14:backgroundMark x1="33936" y1="48633" x2="34082" y2="49284"/>
                        <a14:backgroundMark x1="45459" y1="55794" x2="45557" y2="55729"/>
                        <a14:backgroundMark x1="45557" y1="55599" x2="46143" y2="55599"/>
                        <a14:backgroundMark x1="47021" y1="52865" x2="46973" y2="52214"/>
                        <a14:backgroundMark x1="47266" y1="52214" x2="46973" y2="52734"/>
                        <a14:backgroundMark x1="47412" y1="52669" x2="47266" y2="53255"/>
                        <a14:backgroundMark x1="47363" y1="52344" x2="46924" y2="52995"/>
                        <a14:backgroundMark x1="47412" y1="52539" x2="46973" y2="52214"/>
                        <a14:backgroundMark x1="45557" y1="55599" x2="45557" y2="55794"/>
                        <a14:backgroundMark x1="45850" y1="55534" x2="45947" y2="55143"/>
                        <a14:backgroundMark x1="46289" y1="55404" x2="47021" y2="55729"/>
                        <a14:backgroundMark x1="58447" y1="47656" x2="58838" y2="49154"/>
                        <a14:backgroundMark x1="57568" y1="45703" x2="58154" y2="46224"/>
                        <a14:backgroundMark x1="58301" y1="45247" x2="57617" y2="45182"/>
                        <a14:backgroundMark x1="57471" y1="44987" x2="59668" y2="46680"/>
                        <a14:backgroundMark x1="59814" y1="46810" x2="59814" y2="46940"/>
                        <a14:backgroundMark x1="57129" y1="44727" x2="57080" y2="44922"/>
                        <a14:backgroundMark x1="59912" y1="46680" x2="60107" y2="47135"/>
                        <a14:backgroundMark x1="72266" y1="47786" x2="72656" y2="49284"/>
                        <a14:backgroundMark x1="72119" y1="49023" x2="72607" y2="49740"/>
                        <a14:backgroundMark x1="72168" y1="48242" x2="72217" y2="48242"/>
                        <a14:backgroundMark x1="72363" y1="49023" x2="72021" y2="47591"/>
                        <a14:backgroundMark x1="71094" y1="52604" x2="71289" y2="51628"/>
                        <a14:backgroundMark x1="71387" y1="52214" x2="70801" y2="52474"/>
                        <a14:backgroundMark x1="71484" y1="52279" x2="70801" y2="52865"/>
                        <a14:backgroundMark x1="68359" y1="54622" x2="68457" y2="55078"/>
                        <a14:backgroundMark x1="68311" y1="54688" x2="68115" y2="54167"/>
                        <a14:backgroundMark x1="68506" y1="54362" x2="68750" y2="55013"/>
                        <a14:backgroundMark x1="90820" y1="43620" x2="90820" y2="43815"/>
                        <a14:backgroundMark x1="90771" y1="43815" x2="90918" y2="43620"/>
                        <a14:backgroundMark x1="91016" y1="44206" x2="91016" y2="44206"/>
                        <a14:backgroundMark x1="91211" y1="44727" x2="90576" y2="435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8874" b="40280"/>
          <a:stretch/>
        </p:blipFill>
        <p:spPr>
          <a:xfrm>
            <a:off x="700028" y="7617357"/>
            <a:ext cx="7441082" cy="1163324"/>
          </a:xfrm>
          <a:prstGeom prst="rect">
            <a:avLst/>
          </a:prstGeom>
        </p:spPr>
      </p:pic>
      <p:pic>
        <p:nvPicPr>
          <p:cNvPr id="21" name="図 20">
            <a:extLst>
              <a:ext uri="{FF2B5EF4-FFF2-40B4-BE49-F238E27FC236}">
                <a16:creationId xmlns:a16="http://schemas.microsoft.com/office/drawing/2014/main" id="{2B20F27C-D0E7-44EE-A5E5-ABD0CBCDBA0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" r="2386" b="8058"/>
          <a:stretch/>
        </p:blipFill>
        <p:spPr>
          <a:xfrm>
            <a:off x="1497633" y="1303352"/>
            <a:ext cx="3157731" cy="5372193"/>
          </a:xfrm>
          <a:prstGeom prst="rect">
            <a:avLst/>
          </a:prstGeom>
        </p:spPr>
      </p:pic>
      <p:pic>
        <p:nvPicPr>
          <p:cNvPr id="23" name="図 22">
            <a:extLst>
              <a:ext uri="{FF2B5EF4-FFF2-40B4-BE49-F238E27FC236}">
                <a16:creationId xmlns:a16="http://schemas.microsoft.com/office/drawing/2014/main" id="{A5BB5C19-AEF4-457C-A25E-17EFAFCA7A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9"/>
          <a:stretch/>
        </p:blipFill>
        <p:spPr>
          <a:xfrm>
            <a:off x="10519128" y="1303352"/>
            <a:ext cx="3151928" cy="5372193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D1CAC685-4534-4E8E-B1AF-D68A865EE1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106" b="8592"/>
          <a:stretch/>
        </p:blipFill>
        <p:spPr>
          <a:xfrm>
            <a:off x="10519128" y="6040545"/>
            <a:ext cx="3151928" cy="635000"/>
          </a:xfrm>
          <a:prstGeom prst="rect">
            <a:avLst/>
          </a:prstGeom>
        </p:spPr>
      </p:pic>
      <p:pic>
        <p:nvPicPr>
          <p:cNvPr id="27" name="図 26" descr="スクリーンショット が含まれている画像&#10;&#10;非常に高い精度で生成された説明">
            <a:extLst>
              <a:ext uri="{FF2B5EF4-FFF2-40B4-BE49-F238E27FC236}">
                <a16:creationId xmlns:a16="http://schemas.microsoft.com/office/drawing/2014/main" id="{88827F9C-9559-4D3A-A9B7-F7EA6083EF3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027"/>
          <a:stretch/>
        </p:blipFill>
        <p:spPr>
          <a:xfrm>
            <a:off x="5998490" y="1303352"/>
            <a:ext cx="3151928" cy="537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37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F96836B2-C09B-4B3F-AB93-68F30CB5CA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2" t="-2048" r="38950" b="24399"/>
          <a:stretch/>
        </p:blipFill>
        <p:spPr>
          <a:xfrm>
            <a:off x="3401955" y="509747"/>
            <a:ext cx="8436087" cy="6979023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DD76943-6BFE-4BCD-B075-5F3987088AC3}"/>
              </a:ext>
            </a:extLst>
          </p:cNvPr>
          <p:cNvSpPr txBox="1"/>
          <p:nvPr/>
        </p:nvSpPr>
        <p:spPr>
          <a:xfrm>
            <a:off x="805263" y="7818359"/>
            <a:ext cx="13629473" cy="293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Normal" panose="020B0202020203020207" pitchFamily="50" charset="-128"/>
                <a:ea typeface="源柔ゴシックP Normal" panose="020B0202020203020207" pitchFamily="50" charset="-128"/>
                <a:cs typeface="源柔ゴシックP Normal" panose="020B0202020203020207" pitchFamily="50" charset="-128"/>
              </a:rPr>
              <a:t>しりとりゲーム</a:t>
            </a:r>
            <a:endParaRPr kumimoji="1" lang="en-US" altLang="ja-JP" sz="4800" dirty="0">
              <a:solidFill>
                <a:schemeClr val="tx1">
                  <a:lumMod val="65000"/>
                  <a:lumOff val="35000"/>
                </a:schemeClr>
              </a:solidFill>
              <a:latin typeface="源柔ゴシックP Normal" panose="020B0202020203020207" pitchFamily="50" charset="-128"/>
              <a:ea typeface="源柔ゴシックP Normal" panose="020B0202020203020207" pitchFamily="50" charset="-128"/>
              <a:cs typeface="源柔ゴシックP Normal" panose="020B0202020203020207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3</a:t>
            </a: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年生の授業で作成したしりとりを行うゲームです。</a:t>
            </a:r>
            <a: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python</a:t>
            </a: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でサーバを</a:t>
            </a:r>
            <a:b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</a:b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立て、</a:t>
            </a:r>
            <a: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Ajax</a:t>
            </a: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や形態素解析の</a:t>
            </a:r>
            <a: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API</a:t>
            </a: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を利用して</a:t>
            </a:r>
            <a: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NPC</a:t>
            </a: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と対戦を行います。</a:t>
            </a:r>
            <a:b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</a:br>
            <a: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Web</a:t>
            </a: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ブラウザ上で動作します。</a:t>
            </a:r>
            <a:endParaRPr kumimoji="1" lang="en-US" altLang="ja-JP" sz="3600" dirty="0">
              <a:solidFill>
                <a:schemeClr val="tx1">
                  <a:lumMod val="65000"/>
                  <a:lumOff val="35000"/>
                </a:schemeClr>
              </a:solidFill>
              <a:latin typeface="源柔ゴシックP Light" panose="020B0103020203020207" pitchFamily="50" charset="-128"/>
              <a:ea typeface="源柔ゴシックP Light" panose="020B0103020203020207" pitchFamily="50" charset="-128"/>
              <a:cs typeface="源柔ゴシックP Light" panose="020B0103020203020207" pitchFamily="50" charset="-128"/>
            </a:endParaRP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AC29981A-59BC-4D81-B66B-B2338DEE933C}"/>
              </a:ext>
            </a:extLst>
          </p:cNvPr>
          <p:cNvSpPr/>
          <p:nvPr/>
        </p:nvSpPr>
        <p:spPr>
          <a:xfrm>
            <a:off x="3943965" y="1061035"/>
            <a:ext cx="7162185" cy="4653965"/>
          </a:xfrm>
          <a:prstGeom prst="rect">
            <a:avLst/>
          </a:prstGeom>
          <a:solidFill>
            <a:srgbClr val="D5E0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Normal" panose="020B0202020203020207" pitchFamily="50" charset="-128"/>
                <a:ea typeface="源柔ゴシックP Normal" panose="020B0202020203020207" pitchFamily="50" charset="-128"/>
                <a:cs typeface="源柔ゴシックP Normal" panose="020B0202020203020207" pitchFamily="50" charset="-128"/>
              </a:rPr>
              <a:t>準備中</a:t>
            </a:r>
          </a:p>
        </p:txBody>
      </p:sp>
    </p:spTree>
    <p:extLst>
      <p:ext uri="{BB962C8B-B14F-4D97-AF65-F5344CB8AC3E}">
        <p14:creationId xmlns:p14="http://schemas.microsoft.com/office/powerpoint/2010/main" val="4052806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黒い背景と白い文字&#10;&#10;自動的に生成された説明">
            <a:extLst>
              <a:ext uri="{FF2B5EF4-FFF2-40B4-BE49-F238E27FC236}">
                <a16:creationId xmlns:a16="http://schemas.microsoft.com/office/drawing/2014/main" id="{C16D3B92-BCC3-431C-A03F-F4FDCD66D8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3" r="21357"/>
          <a:stretch/>
        </p:blipFill>
        <p:spPr>
          <a:xfrm>
            <a:off x="10442944" y="485892"/>
            <a:ext cx="4015310" cy="686025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239E781-385C-4B89-8411-79486829CF0E}"/>
              </a:ext>
            </a:extLst>
          </p:cNvPr>
          <p:cNvSpPr txBox="1"/>
          <p:nvPr/>
        </p:nvSpPr>
        <p:spPr>
          <a:xfrm>
            <a:off x="805264" y="5831225"/>
            <a:ext cx="9402061" cy="4263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　</a:t>
            </a:r>
            <a:endParaRPr kumimoji="1" lang="en-US" altLang="ja-JP" sz="4800" dirty="0">
              <a:solidFill>
                <a:schemeClr val="tx1">
                  <a:lumMod val="65000"/>
                  <a:lumOff val="35000"/>
                </a:schemeClr>
              </a:solidFill>
              <a:latin typeface="源柔ゴシックP Light" panose="020B0103020203020207" pitchFamily="50" charset="-128"/>
              <a:ea typeface="源柔ゴシックP Light" panose="020B0103020203020207" pitchFamily="50" charset="-128"/>
              <a:cs typeface="源柔ゴシックP Light" panose="020B0103020203020207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第</a:t>
            </a:r>
            <a: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30</a:t>
            </a: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回全国高等専門学校プログラミング</a:t>
            </a:r>
            <a:b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</a:b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コンテストで発表した離岸流事故防止システムです。海底に設置したセンサが離岸流を検知</a:t>
            </a:r>
            <a:b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</a:b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すると、浜辺に設置した警報ポールとスマホ・</a:t>
            </a:r>
            <a: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Web</a:t>
            </a: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アプリに通知がいきまず。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68315B8-312D-4A7D-A62F-B74B7939AC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0" t="7354" r="9571" b="22286"/>
          <a:stretch/>
        </p:blipFill>
        <p:spPr>
          <a:xfrm>
            <a:off x="860882" y="5200631"/>
            <a:ext cx="5475716" cy="1303144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A5FFC191-A660-46E0-BB2D-930CD2CFF707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" b="11340"/>
          <a:stretch/>
        </p:blipFill>
        <p:spPr bwMode="auto">
          <a:xfrm>
            <a:off x="11015817" y="1320260"/>
            <a:ext cx="2955439" cy="519151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図 19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FE6569DE-A393-4C57-A1A9-5D8E1FE91A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16" y="620405"/>
            <a:ext cx="9402061" cy="3994209"/>
          </a:xfrm>
          <a:prstGeom prst="rect">
            <a:avLst/>
          </a:prstGeom>
        </p:spPr>
      </p:pic>
      <p:pic>
        <p:nvPicPr>
          <p:cNvPr id="21" name="図 20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5A86DB03-0A09-452E-B29C-2FC20B3A32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2" t="-2048" r="38950" b="24399"/>
          <a:stretch/>
        </p:blipFill>
        <p:spPr>
          <a:xfrm>
            <a:off x="10648794" y="7401771"/>
            <a:ext cx="3811126" cy="3152876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5DF140F7-69D1-4068-8FC6-A0E036629A03}"/>
              </a:ext>
            </a:extLst>
          </p:cNvPr>
          <p:cNvPicPr/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" t="-71" r="21975" b="270"/>
          <a:stretch/>
        </p:blipFill>
        <p:spPr bwMode="auto">
          <a:xfrm>
            <a:off x="10817161" y="7670190"/>
            <a:ext cx="3343528" cy="2140985"/>
          </a:xfrm>
          <a:prstGeom prst="rect">
            <a:avLst/>
          </a:prstGeom>
          <a:noFill/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201296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黒い背景と白い文字&#10;&#10;自動的に生成された説明">
            <a:extLst>
              <a:ext uri="{FF2B5EF4-FFF2-40B4-BE49-F238E27FC236}">
                <a16:creationId xmlns:a16="http://schemas.microsoft.com/office/drawing/2014/main" id="{C16D3B92-BCC3-431C-A03F-F4FDCD66D8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3" r="21357"/>
          <a:stretch/>
        </p:blipFill>
        <p:spPr>
          <a:xfrm>
            <a:off x="9962196" y="447792"/>
            <a:ext cx="4151493" cy="7092929"/>
          </a:xfrm>
          <a:prstGeom prst="rect">
            <a:avLst/>
          </a:prstGeom>
        </p:spPr>
      </p:pic>
      <p:pic>
        <p:nvPicPr>
          <p:cNvPr id="44" name="コンテンツ プレースホルダー 6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DFE3C19A-1C4B-454D-B117-2DC8102985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30"/>
          <a:stretch/>
        </p:blipFill>
        <p:spPr>
          <a:xfrm>
            <a:off x="10555767" y="1307011"/>
            <a:ext cx="3058293" cy="5368534"/>
          </a:xfrm>
          <a:prstGeom prst="rect">
            <a:avLst/>
          </a:prstGeom>
        </p:spPr>
      </p:pic>
      <p:pic>
        <p:nvPicPr>
          <p:cNvPr id="12" name="図 11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F96836B2-C09B-4B3F-AB93-68F30CB5CA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2" t="-2048" r="38950" b="24399"/>
          <a:stretch/>
        </p:blipFill>
        <p:spPr>
          <a:xfrm>
            <a:off x="1137106" y="509747"/>
            <a:ext cx="8436087" cy="6979023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239E781-385C-4B89-8411-79486829CF0E}"/>
              </a:ext>
            </a:extLst>
          </p:cNvPr>
          <p:cNvSpPr txBox="1"/>
          <p:nvPr/>
        </p:nvSpPr>
        <p:spPr>
          <a:xfrm>
            <a:off x="805263" y="7818359"/>
            <a:ext cx="13629473" cy="2934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　</a:t>
            </a:r>
            <a:endParaRPr kumimoji="1" lang="en-US" altLang="ja-JP" sz="4800" dirty="0">
              <a:solidFill>
                <a:schemeClr val="tx1">
                  <a:lumMod val="65000"/>
                  <a:lumOff val="35000"/>
                </a:schemeClr>
              </a:solidFill>
              <a:latin typeface="源柔ゴシックP Light" panose="020B0103020203020207" pitchFamily="50" charset="-128"/>
              <a:ea typeface="源柔ゴシックP Light" panose="020B0103020203020207" pitchFamily="50" charset="-128"/>
              <a:cs typeface="源柔ゴシックP Light" panose="020B0103020203020207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en-US" altLang="ja-JP" sz="3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Civictech</a:t>
            </a:r>
            <a: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 Challenge Cup 2020</a:t>
            </a: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で発表したドライブ用サービスです。</a:t>
            </a:r>
            <a:b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</a:b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出発地と到着地、そして見たい景色・よりたい場所を入力すると、その</a:t>
            </a:r>
            <a:b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</a:b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場所を通るドライブルートを</a:t>
            </a:r>
            <a: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Web</a:t>
            </a: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アプリ・</a:t>
            </a:r>
            <a: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Android</a:t>
            </a: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アプリで提示します。</a:t>
            </a:r>
          </a:p>
        </p:txBody>
      </p:sp>
      <p:pic>
        <p:nvPicPr>
          <p:cNvPr id="3" name="図 2" descr="ロゴ&#10;&#10;自動的に生成された説明">
            <a:extLst>
              <a:ext uri="{FF2B5EF4-FFF2-40B4-BE49-F238E27FC236}">
                <a16:creationId xmlns:a16="http://schemas.microsoft.com/office/drawing/2014/main" id="{D654BE16-F59A-47F7-BE87-EC16C600E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50" y="6903842"/>
            <a:ext cx="4685255" cy="2600869"/>
          </a:xfrm>
          <a:prstGeom prst="rect">
            <a:avLst/>
          </a:prstGeom>
        </p:spPr>
      </p:pic>
      <p:pic>
        <p:nvPicPr>
          <p:cNvPr id="5" name="図 4" descr="マップ&#10;&#10;自動的に生成された説明">
            <a:extLst>
              <a:ext uri="{FF2B5EF4-FFF2-40B4-BE49-F238E27FC236}">
                <a16:creationId xmlns:a16="http://schemas.microsoft.com/office/drawing/2014/main" id="{8CEAE3F4-5D7A-429C-A4BC-6E91B35482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" t="6505" r="23418" b="6694"/>
          <a:stretch/>
        </p:blipFill>
        <p:spPr>
          <a:xfrm>
            <a:off x="1742995" y="1150952"/>
            <a:ext cx="7058105" cy="456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72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 descr="黒い背景と白い文字&#10;&#10;自動的に生成された説明">
            <a:extLst>
              <a:ext uri="{FF2B5EF4-FFF2-40B4-BE49-F238E27FC236}">
                <a16:creationId xmlns:a16="http://schemas.microsoft.com/office/drawing/2014/main" id="{C16D3B92-BCC3-431C-A03F-F4FDCD66D8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13" r="21357"/>
          <a:stretch/>
        </p:blipFill>
        <p:spPr>
          <a:xfrm>
            <a:off x="9962196" y="447792"/>
            <a:ext cx="4151493" cy="7092929"/>
          </a:xfrm>
          <a:prstGeom prst="rect">
            <a:avLst/>
          </a:prstGeom>
        </p:spPr>
      </p:pic>
      <p:pic>
        <p:nvPicPr>
          <p:cNvPr id="12" name="図 11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F96836B2-C09B-4B3F-AB93-68F30CB5CA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12" t="-2048" r="38950" b="24399"/>
          <a:stretch/>
        </p:blipFill>
        <p:spPr>
          <a:xfrm>
            <a:off x="1137106" y="509747"/>
            <a:ext cx="8436087" cy="6979023"/>
          </a:xfrm>
          <a:prstGeom prst="rect">
            <a:avLst/>
          </a:prstGeom>
        </p:spPr>
      </p:pic>
      <p:pic>
        <p:nvPicPr>
          <p:cNvPr id="13" name="図 12" descr="ダイアグラム&#10;&#10;自動的に生成された説明">
            <a:extLst>
              <a:ext uri="{FF2B5EF4-FFF2-40B4-BE49-F238E27FC236}">
                <a16:creationId xmlns:a16="http://schemas.microsoft.com/office/drawing/2014/main" id="{C556EB21-EABD-48FC-973E-FA92760AD9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70"/>
          <a:stretch/>
        </p:blipFill>
        <p:spPr>
          <a:xfrm>
            <a:off x="10555767" y="1303352"/>
            <a:ext cx="3058293" cy="5372193"/>
          </a:xfrm>
          <a:prstGeom prst="rect">
            <a:avLst/>
          </a:prstGeom>
        </p:spPr>
      </p:pic>
      <p:pic>
        <p:nvPicPr>
          <p:cNvPr id="14" name="コンテンツ プレースホルダー 6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5A12896A-05AB-424E-A8EE-4847A7E3B7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33" r="36163" b="10728"/>
          <a:stretch/>
        </p:blipFill>
        <p:spPr>
          <a:xfrm>
            <a:off x="1526109" y="1049022"/>
            <a:ext cx="7480915" cy="4990186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239E781-385C-4B89-8411-79486829CF0E}"/>
              </a:ext>
            </a:extLst>
          </p:cNvPr>
          <p:cNvSpPr txBox="1"/>
          <p:nvPr/>
        </p:nvSpPr>
        <p:spPr>
          <a:xfrm>
            <a:off x="805263" y="7818359"/>
            <a:ext cx="13629473" cy="3042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ja-JP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Normal" panose="020B0202020203020207" pitchFamily="50" charset="-128"/>
                <a:ea typeface="源柔ゴシックP Normal" panose="020B0202020203020207" pitchFamily="50" charset="-128"/>
                <a:cs typeface="源柔ゴシックP Normal" panose="020B0202020203020207" pitchFamily="50" charset="-128"/>
              </a:rPr>
              <a:t>スマートフォンを利用したロボットプログラミング教材</a:t>
            </a:r>
            <a:endParaRPr kumimoji="1" lang="en-US" altLang="ja-JP" sz="4800" dirty="0">
              <a:solidFill>
                <a:schemeClr val="tx1">
                  <a:lumMod val="65000"/>
                  <a:lumOff val="35000"/>
                </a:schemeClr>
              </a:solidFill>
              <a:latin typeface="源柔ゴシックP Normal" panose="020B0202020203020207" pitchFamily="50" charset="-128"/>
              <a:ea typeface="源柔ゴシックP Normal" panose="020B0202020203020207" pitchFamily="50" charset="-128"/>
              <a:cs typeface="源柔ゴシックP Normal" panose="020B0202020203020207" pitchFamily="50" charset="-128"/>
            </a:endParaRPr>
          </a:p>
          <a:p>
            <a:pPr>
              <a:lnSpc>
                <a:spcPct val="120000"/>
              </a:lnSpc>
            </a:pP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卒業研究で制作した、スマートフォンのセンサと</a:t>
            </a:r>
            <a: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Scratch</a:t>
            </a: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を利用した</a:t>
            </a:r>
            <a:b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</a:b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ロボットプログラミング教材です。</a:t>
            </a:r>
            <a: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Web</a:t>
            </a: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ブラウザと通信用サーバを</a:t>
            </a:r>
            <a:br>
              <a:rPr kumimoji="1" lang="en-US" altLang="ja-JP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</a:br>
            <a:r>
              <a:rPr kumimoji="1" lang="ja-JP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源柔ゴシックP Light" panose="020B0103020203020207" pitchFamily="50" charset="-128"/>
                <a:ea typeface="源柔ゴシックP Light" panose="020B0103020203020207" pitchFamily="50" charset="-128"/>
                <a:cs typeface="源柔ゴシックP Light" panose="020B0103020203020207" pitchFamily="50" charset="-128"/>
              </a:rPr>
              <a:t>開発しました。</a:t>
            </a:r>
          </a:p>
        </p:txBody>
      </p:sp>
    </p:spTree>
    <p:extLst>
      <p:ext uri="{BB962C8B-B14F-4D97-AF65-F5344CB8AC3E}">
        <p14:creationId xmlns:p14="http://schemas.microsoft.com/office/powerpoint/2010/main" val="293667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248</TotalTime>
  <Words>256</Words>
  <Application>Microsoft Office PowerPoint</Application>
  <PresentationFormat>ユーザー設定</PresentationFormat>
  <Paragraphs>13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2" baseType="lpstr">
      <vt:lpstr>源柔ゴシックP Light</vt:lpstr>
      <vt:lpstr>源柔ゴシックP Normal</vt:lpstr>
      <vt:lpstr>Arial</vt:lpstr>
      <vt:lpstr>Calibri</vt:lpstr>
      <vt:lpstr>Calibri Light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真嘉比 浩乃</dc:creator>
  <cp:lastModifiedBy>真嘉比 浩乃</cp:lastModifiedBy>
  <cp:revision>22</cp:revision>
  <dcterms:created xsi:type="dcterms:W3CDTF">2021-03-04T08:48:25Z</dcterms:created>
  <dcterms:modified xsi:type="dcterms:W3CDTF">2021-03-04T12:57:14Z</dcterms:modified>
</cp:coreProperties>
</file>